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38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62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0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1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85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56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14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84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3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25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7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C647-DE5B-4086-BFB4-8DEEEE474489}" type="datetimeFigureOut">
              <a:rPr lang="it-IT" smtClean="0"/>
              <a:t>03/02/2013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D40B-7CE3-439D-8737-674F98085F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13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56"/>
          <a:stretch/>
        </p:blipFill>
        <p:spPr>
          <a:xfrm flipH="1" flipV="1">
            <a:off x="0" y="4077072"/>
            <a:ext cx="9144000" cy="27809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025">
            <a:off x="989533" y="96396"/>
            <a:ext cx="3606307" cy="4694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940685">
            <a:off x="4193508" y="1528649"/>
            <a:ext cx="47773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ler" pitchFamily="2" charset="0"/>
              </a:rPr>
              <a:t>Francesco</a:t>
            </a:r>
          </a:p>
          <a:p>
            <a:pPr algn="ctr"/>
            <a:r>
              <a:rPr lang="it-IT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dler" pitchFamily="2" charset="0"/>
              </a:rPr>
              <a:t>BESUCCO</a:t>
            </a:r>
            <a:endParaRPr lang="it-IT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d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56"/>
          <a:stretch/>
        </p:blipFill>
        <p:spPr>
          <a:xfrm flipH="1" flipV="1">
            <a:off x="36512" y="5733256"/>
            <a:ext cx="9144000" cy="112474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10372" y="438924"/>
            <a:ext cx="20274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nifont" pitchFamily="34" charset="0"/>
              </a:rPr>
              <a:t>NATO A:</a:t>
            </a:r>
            <a:endParaRPr lang="it-IT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nnifon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65803" y="438924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Annifont" pitchFamily="34" charset="0"/>
              </a:rPr>
              <a:t>Argentera</a:t>
            </a:r>
            <a:endParaRPr lang="it-IT" sz="2400" dirty="0">
              <a:latin typeface="Annifont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186078" y="1044605"/>
            <a:ext cx="936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nifont" pitchFamily="34" charset="0"/>
              </a:rPr>
              <a:t>IL: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36554" y="1044605"/>
            <a:ext cx="2491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Annifont" pitchFamily="34" charset="0"/>
              </a:rPr>
              <a:t>1 marzo 1850</a:t>
            </a:r>
            <a:endParaRPr lang="it-IT" sz="2200" dirty="0">
              <a:latin typeface="Annifont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51223" y="1703795"/>
            <a:ext cx="24530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nifont" pitchFamily="34" charset="0"/>
              </a:rPr>
              <a:t>SIMBOLO: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71878" y="2132856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nnifont" pitchFamily="34" charset="0"/>
              </a:rPr>
              <a:t>u</a:t>
            </a:r>
            <a:r>
              <a:rPr lang="it-IT" sz="2400" dirty="0" smtClean="0">
                <a:latin typeface="Annifont" pitchFamily="34" charset="0"/>
              </a:rPr>
              <a:t>n po’ di terra</a:t>
            </a:r>
            <a:endParaRPr lang="it-IT" sz="2400" dirty="0">
              <a:latin typeface="Annifont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186078" y="3068960"/>
            <a:ext cx="441837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nifont" pitchFamily="34" charset="0"/>
              </a:rPr>
              <a:t>CARATTERISTICHE: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681020" y="3492877"/>
            <a:ext cx="4995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200" dirty="0" smtClean="0">
                <a:latin typeface="Annifont" pitchFamily="34" charset="0"/>
              </a:rPr>
              <a:t>Semplice, onesto, ostinato.</a:t>
            </a:r>
          </a:p>
          <a:p>
            <a:pPr algn="r"/>
            <a:r>
              <a:rPr lang="it-IT" sz="2200" dirty="0" smtClean="0">
                <a:latin typeface="Annifont" pitchFamily="34" charset="0"/>
              </a:rPr>
              <a:t>Incosciente, gentile, studioso.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642884" y="4428981"/>
            <a:ext cx="54166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nnifont" pitchFamily="34" charset="0"/>
              </a:rPr>
              <a:t>SOGNO NEL CASSETTO: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28726" y="4933037"/>
            <a:ext cx="76694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 smtClean="0">
                <a:latin typeface="Annifont" pitchFamily="34" charset="0"/>
              </a:rPr>
              <a:t>Restituire quanto ricevuto.</a:t>
            </a:r>
          </a:p>
          <a:p>
            <a:pPr algn="ctr"/>
            <a:r>
              <a:rPr lang="it-IT" sz="2300" dirty="0" smtClean="0">
                <a:latin typeface="Annifont" pitchFamily="34" charset="0"/>
              </a:rPr>
              <a:t>Diventare sempre </a:t>
            </a:r>
            <a:r>
              <a:rPr lang="it-IT" sz="2300" dirty="0" err="1" smtClean="0">
                <a:latin typeface="Annifont" pitchFamily="34" charset="0"/>
              </a:rPr>
              <a:t>piu’</a:t>
            </a:r>
            <a:r>
              <a:rPr lang="it-IT" sz="2300" dirty="0" smtClean="0">
                <a:latin typeface="Annifont" pitchFamily="34" charset="0"/>
              </a:rPr>
              <a:t> amico di </a:t>
            </a:r>
            <a:r>
              <a:rPr lang="it-IT" sz="2300" dirty="0" err="1" smtClean="0">
                <a:latin typeface="Annifont" pitchFamily="34" charset="0"/>
              </a:rPr>
              <a:t>Gesu’</a:t>
            </a:r>
            <a:r>
              <a:rPr lang="it-IT" sz="2300" dirty="0" smtClean="0">
                <a:latin typeface="Annifont" pitchFamily="34" charset="0"/>
              </a:rPr>
              <a:t>.</a:t>
            </a:r>
          </a:p>
        </p:txBody>
      </p:sp>
      <p:sp>
        <p:nvSpPr>
          <p:cNvPr id="17" name="Rettangolo 16"/>
          <p:cNvSpPr/>
          <p:nvPr/>
        </p:nvSpPr>
        <p:spPr>
          <a:xfrm rot="21276705">
            <a:off x="590523" y="658612"/>
            <a:ext cx="2979854" cy="306930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948">
            <a:off x="963142" y="781465"/>
            <a:ext cx="2373919" cy="286068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20702" r="8821" b="14602"/>
          <a:stretch/>
        </p:blipFill>
        <p:spPr>
          <a:xfrm>
            <a:off x="6806818" y="1260048"/>
            <a:ext cx="2373694" cy="18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56"/>
          <a:stretch/>
        </p:blipFill>
        <p:spPr>
          <a:xfrm flipH="1" flipV="1">
            <a:off x="36512" y="5733256"/>
            <a:ext cx="9107488" cy="112474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870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132856"/>
            <a:ext cx="918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0250" y="20712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Ti starai chiedendo dove si trova Argentera: eccolo qui il mio paese! È un piccolissimo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 comune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a 1684 metri di altezza, in provincia di Cuneo, in Piemonte.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Tekton Pro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5" y="2780928"/>
            <a:ext cx="3210072" cy="223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asellaDiTesto 20"/>
          <p:cNvSpPr txBox="1"/>
          <p:nvPr/>
        </p:nvSpPr>
        <p:spPr>
          <a:xfrm>
            <a:off x="3423360" y="2766407"/>
            <a:ext cx="3036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Papà Matteo e mamma Rosa, gente semplice e povera, mi misero il nome del parroco che mi battezzò: don Francesco Pepino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. Per aiutare il mio papà facevo il pastorello.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Tekton Pr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52" b="25381"/>
          <a:stretch/>
        </p:blipFill>
        <p:spPr bwMode="auto">
          <a:xfrm>
            <a:off x="6490668" y="2708920"/>
            <a:ext cx="2401812" cy="2464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20250" y="5108258"/>
            <a:ext cx="838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Tekton Pro Ext" pitchFamily="34" charset="0"/>
              </a:rPr>
              <a:t>Forse non ero un vivace come Michele Magone, 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Tekton Pro Ext" pitchFamily="34" charset="0"/>
              </a:rPr>
              <a:t>m</a:t>
            </a:r>
            <a:r>
              <a:rPr lang="it-IT" sz="2400" b="1" dirty="0" smtClean="0">
                <a:solidFill>
                  <a:srgbClr val="C00000"/>
                </a:solidFill>
                <a:latin typeface="Tekton Pro Ext" pitchFamily="34" charset="0"/>
              </a:rPr>
              <a:t>a...ero un ragazzo normale!</a:t>
            </a:r>
            <a:endParaRPr lang="it-IT" sz="2400" b="1" dirty="0">
              <a:solidFill>
                <a:srgbClr val="C00000"/>
              </a:solidFill>
              <a:latin typeface="Tekton Pro 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5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56"/>
          <a:stretch/>
        </p:blipFill>
        <p:spPr>
          <a:xfrm flipH="1" flipV="1">
            <a:off x="36512" y="5733256"/>
            <a:ext cx="9144000" cy="112474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4499" y="181089"/>
            <a:ext cx="862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La vita ai piedi di queste splendide montagne è molto tranquilla e i miei genitori mi hanno insegnato a voler bene a Gesù e Maria, tanto che sono proprio quelle le parole che ho imparato per prime.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Tekton Pro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1" y="1282902"/>
            <a:ext cx="3353205" cy="248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sellaDiTesto 8"/>
          <p:cNvSpPr txBox="1"/>
          <p:nvPr/>
        </p:nvSpPr>
        <p:spPr>
          <a:xfrm>
            <a:off x="3846679" y="1194637"/>
            <a:ext cx="4880634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Confesso che pregare mi piaceva molto e conoscevo un sacco di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preghiere. Quando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, però,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non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capivo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il significato delle parole che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recitavo, mi 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fermavo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subito e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le chiedevo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ai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grandi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. Il mio motto?</a:t>
            </a:r>
          </a:p>
          <a:p>
            <a:pPr algn="just"/>
            <a:r>
              <a:rPr lang="it-IT" sz="2100" b="1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 </a:t>
            </a:r>
            <a:r>
              <a:rPr lang="it-IT" sz="2100" b="1" dirty="0" smtClean="0">
                <a:solidFill>
                  <a:srgbClr val="0070C0"/>
                </a:solidFill>
                <a:latin typeface="Tekton Pro" pitchFamily="34" charset="0"/>
              </a:rPr>
              <a:t>«Ogni momento di tempo è un tesoro!»:</a:t>
            </a:r>
          </a:p>
          <a:p>
            <a:pPr algn="just"/>
            <a:r>
              <a:rPr lang="it-IT" sz="2000" b="1" dirty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o</a:t>
            </a:r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gni momento è buono per imparare qualcosa di utile per la nostra vita!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49" y="3660303"/>
            <a:ext cx="2376264" cy="228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319631" y="3861048"/>
            <a:ext cx="56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Appena potevo, finito lo studio e le faccende di casa, andavo a servir Messa, tanto che feci la Prima Comunione in anticipo sull’età stabilita.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19631" y="4861609"/>
            <a:ext cx="56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Pensate che una volta era nevicato proprio tanto, ma non volevo perdermi la Messa, così che quando arrivai in chiesa sembravo un pupazzo di neve!</a:t>
            </a:r>
          </a:p>
        </p:txBody>
      </p:sp>
    </p:spTree>
    <p:extLst>
      <p:ext uri="{BB962C8B-B14F-4D97-AF65-F5344CB8AC3E}">
        <p14:creationId xmlns:p14="http://schemas.microsoft.com/office/powerpoint/2010/main" val="18008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56"/>
          <a:stretch/>
        </p:blipFill>
        <p:spPr>
          <a:xfrm flipH="1" flipV="1">
            <a:off x="36512" y="5733256"/>
            <a:ext cx="9144000" cy="112474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114">
            <a:off x="-278940" y="231969"/>
            <a:ext cx="4018242" cy="267395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3707904" y="981062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Anche se il lavoro in casa era molto e mio fratello era partito per il militare, i miei genitori, vedendo i miei ottimi risultati scolastici, mi affidarono al maestro Antonio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Valorso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, che vedeva i miei progressi. Ma non pensavo solo a me: mi davo da fare a insegnare a leggere agli ultimi arrivati e aiutavo quelli che vedevo in difficoltà.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923928" y="14973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Tekton Pro" pitchFamily="34" charset="0"/>
              </a:rPr>
              <a:t>Il mio più grande desiderio, però, 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Tekton Pro" pitchFamily="34" charset="0"/>
              </a:rPr>
              <a:t>era quello di andare a scuola!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645">
            <a:off x="4390420" y="4436042"/>
            <a:ext cx="2062822" cy="1545631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73477" y="3212976"/>
            <a:ext cx="6242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Mi nutrivo di libri, che mi facevo prestare dal mio padrino, don Pepino. Ero particolarmente attratto dalle vite di ragazzi che erano modelli di bontà, come  Domenico Savio e Michele Magone. Al termine di ogni lettura dicevo: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71" y="3113080"/>
            <a:ext cx="2372225" cy="2846670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-36512" y="4947247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Tekton Pro" pitchFamily="34" charset="0"/>
              </a:rPr>
              <a:t>Potessi anch’io diventare così!</a:t>
            </a:r>
          </a:p>
        </p:txBody>
      </p:sp>
    </p:spTree>
    <p:extLst>
      <p:ext uri="{BB962C8B-B14F-4D97-AF65-F5344CB8AC3E}">
        <p14:creationId xmlns:p14="http://schemas.microsoft.com/office/powerpoint/2010/main" val="31454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956"/>
          <a:stretch/>
        </p:blipFill>
        <p:spPr>
          <a:xfrm flipH="1" flipV="1">
            <a:off x="36512" y="5733256"/>
            <a:ext cx="9144000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01595"/>
            <a:ext cx="1819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427" y="653494"/>
            <a:ext cx="2025628" cy="263691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23527" y="149731"/>
            <a:ext cx="8496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rgbClr val="009900"/>
                </a:solidFill>
                <a:latin typeface="Tekton Pro" pitchFamily="34" charset="0"/>
              </a:rPr>
              <a:t>Finalmente a </a:t>
            </a:r>
            <a:r>
              <a:rPr lang="it-IT" sz="3000" b="1" dirty="0" err="1" smtClean="0">
                <a:solidFill>
                  <a:srgbClr val="009900"/>
                </a:solidFill>
                <a:latin typeface="Tekton Pro" pitchFamily="34" charset="0"/>
              </a:rPr>
              <a:t>Valdocco</a:t>
            </a:r>
            <a:r>
              <a:rPr lang="it-IT" sz="3000" b="1" dirty="0" smtClean="0">
                <a:solidFill>
                  <a:srgbClr val="009900"/>
                </a:solidFill>
                <a:latin typeface="Tekton Pro" pitchFamily="34" charset="0"/>
              </a:rPr>
              <a:t>: il mio incontro con don Bosco!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79712" y="75022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«Chi sei?»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979712" y="1143119"/>
            <a:ext cx="47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Tekton Pro" pitchFamily="34" charset="0"/>
              </a:rPr>
              <a:t>«Francesco </a:t>
            </a:r>
            <a:r>
              <a:rPr lang="it-IT" sz="2400" b="1" dirty="0" err="1" smtClean="0">
                <a:solidFill>
                  <a:srgbClr val="C00000"/>
                </a:solidFill>
                <a:latin typeface="Tekton Pro" pitchFamily="34" charset="0"/>
              </a:rPr>
              <a:t>Besucco</a:t>
            </a:r>
            <a:r>
              <a:rPr lang="it-IT" sz="2400" b="1" dirty="0" smtClean="0">
                <a:solidFill>
                  <a:srgbClr val="C00000"/>
                </a:solidFill>
                <a:latin typeface="Tekton Pro" pitchFamily="34" charset="0"/>
              </a:rPr>
              <a:t> dell’Argentera»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998786" y="1556792"/>
            <a:ext cx="307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«Quanti anni hai?»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51721" y="1971950"/>
            <a:ext cx="4752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Tekton Pro" pitchFamily="34" charset="0"/>
              </a:rPr>
              <a:t>«Quasi quattordici»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006598" y="2433615"/>
            <a:ext cx="4797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«Sei venuto qui per studiare </a:t>
            </a:r>
          </a:p>
          <a:p>
            <a:pPr algn="just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Tekton Pro" pitchFamily="34" charset="0"/>
              </a:rPr>
              <a:t>o per imparare un mestiere?»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79511" y="3290406"/>
            <a:ext cx="867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C00000"/>
                </a:solidFill>
                <a:latin typeface="Tekton Pro" pitchFamily="34" charset="0"/>
              </a:rPr>
              <a:t>«Io vorrei tanto studiare, ho fatto le elementari al paese, </a:t>
            </a:r>
          </a:p>
          <a:p>
            <a:pPr algn="r"/>
            <a:r>
              <a:rPr lang="it-IT" sz="2400" b="1" dirty="0" smtClean="0">
                <a:solidFill>
                  <a:srgbClr val="C00000"/>
                </a:solidFill>
                <a:latin typeface="Tekton Pro" pitchFamily="34" charset="0"/>
              </a:rPr>
              <a:t>ma vorrei continuare per diventare prete»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59" y="4253026"/>
            <a:ext cx="849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ekton Pro Ext" pitchFamily="34" charset="0"/>
              </a:rPr>
              <a:t>Don Bosco gli suggerì 3 cose importanti:</a:t>
            </a:r>
            <a:endParaRPr lang="it-IT" sz="2000" dirty="0">
              <a:latin typeface="Tekton Pro Ext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27244" y="4725144"/>
            <a:ext cx="8568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70C0"/>
                </a:solidFill>
                <a:latin typeface="Tekton Pro" pitchFamily="34" charset="0"/>
              </a:rPr>
              <a:t>«Allegria, Francesco. Poi studio. E infine la pietà, cioè la cura della preghiera e dell’amore verso gli altri»</a:t>
            </a:r>
          </a:p>
        </p:txBody>
      </p:sp>
    </p:spTree>
    <p:extLst>
      <p:ext uri="{BB962C8B-B14F-4D97-AF65-F5344CB8AC3E}">
        <p14:creationId xmlns:p14="http://schemas.microsoft.com/office/powerpoint/2010/main" val="20005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6" grpId="0"/>
      <p:bldP spid="2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511</Words>
  <Application>Microsoft Office PowerPoint</Application>
  <PresentationFormat>Presentazione su schermo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18</cp:revision>
  <dcterms:created xsi:type="dcterms:W3CDTF">2013-02-03T14:17:12Z</dcterms:created>
  <dcterms:modified xsi:type="dcterms:W3CDTF">2013-02-03T22:57:28Z</dcterms:modified>
</cp:coreProperties>
</file>